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66" r:id="rId2"/>
    <p:sldId id="365" r:id="rId3"/>
    <p:sldId id="367" r:id="rId4"/>
    <p:sldId id="380" r:id="rId5"/>
    <p:sldId id="369" r:id="rId6"/>
    <p:sldId id="370" r:id="rId7"/>
    <p:sldId id="371" r:id="rId8"/>
    <p:sldId id="368" r:id="rId9"/>
    <p:sldId id="372" r:id="rId10"/>
    <p:sldId id="373" r:id="rId11"/>
    <p:sldId id="374" r:id="rId12"/>
    <p:sldId id="375" r:id="rId13"/>
    <p:sldId id="376" r:id="rId14"/>
    <p:sldId id="377" r:id="rId15"/>
    <p:sldId id="378" r:id="rId16"/>
    <p:sldId id="381" r:id="rId17"/>
  </p:sldIdLst>
  <p:sldSz cx="9144000" cy="6858000" type="screen4x3"/>
  <p:notesSz cx="7099300" cy="10234613"/>
  <p:defaultTextStyle>
    <a:defPPr>
      <a:defRPr lang="fi-FI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AEAF"/>
    <a:srgbClr val="C90743"/>
    <a:srgbClr val="900631"/>
    <a:srgbClr val="85B400"/>
    <a:srgbClr val="CECFD0"/>
    <a:srgbClr val="FF9900"/>
    <a:srgbClr val="C10741"/>
    <a:srgbClr val="535455"/>
    <a:srgbClr val="404142"/>
    <a:srgbClr val="3132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47" autoAdjust="0"/>
    <p:restoredTop sz="94710" autoAdjust="0"/>
  </p:normalViewPr>
  <p:slideViewPr>
    <p:cSldViewPr snapToGrid="0" showGuides="1">
      <p:cViewPr varScale="1">
        <p:scale>
          <a:sx n="127" d="100"/>
          <a:sy n="127" d="100"/>
        </p:scale>
        <p:origin x="-1704" y="-96"/>
      </p:cViewPr>
      <p:guideLst>
        <p:guide orient="horz" pos="3518"/>
        <p:guide orient="horz" pos="823"/>
        <p:guide pos="2880"/>
        <p:guide pos="293"/>
        <p:guide pos="54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478" tIns="46739" rIns="93478" bIns="46739" numCol="1" anchor="t" anchorCtr="0" compatLnSpc="1">
            <a:prstTxWarp prst="textNoShape">
              <a:avLst/>
            </a:prstTxWarp>
          </a:bodyPr>
          <a:lstStyle>
            <a:lvl1pPr algn="l" defTabSz="93503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498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478" tIns="46739" rIns="93478" bIns="46739" numCol="1" anchor="t" anchorCtr="0" compatLnSpc="1">
            <a:prstTxWarp prst="textNoShape">
              <a:avLst/>
            </a:prstTxWarp>
          </a:bodyPr>
          <a:lstStyle>
            <a:lvl1pPr algn="r" defTabSz="93503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263"/>
            <a:ext cx="3074988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478" tIns="46739" rIns="93478" bIns="46739" numCol="1" anchor="b" anchorCtr="0" compatLnSpc="1">
            <a:prstTxWarp prst="textNoShape">
              <a:avLst/>
            </a:prstTxWarp>
          </a:bodyPr>
          <a:lstStyle>
            <a:lvl1pPr algn="l" defTabSz="93503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0263"/>
            <a:ext cx="3074988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478" tIns="46739" rIns="93478" bIns="46739" numCol="1" anchor="b" anchorCtr="0" compatLnSpc="1">
            <a:prstTxWarp prst="textNoShape">
              <a:avLst/>
            </a:prstTxWarp>
          </a:bodyPr>
          <a:lstStyle>
            <a:lvl1pPr algn="r" defTabSz="935038">
              <a:defRPr sz="1300">
                <a:latin typeface="Arial" charset="0"/>
              </a:defRPr>
            </a:lvl1pPr>
          </a:lstStyle>
          <a:p>
            <a:pPr>
              <a:defRPr/>
            </a:pPr>
            <a:fld id="{F2DEB6D9-A36C-4EC8-A012-64853597332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2615178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0" tIns="49519" rIns="99040" bIns="49519" numCol="1" anchor="t" anchorCtr="0" compatLnSpc="1">
            <a:prstTxWarp prst="textNoShape">
              <a:avLst/>
            </a:prstTxWarp>
          </a:bodyPr>
          <a:lstStyle>
            <a:lvl1pPr algn="l" defTabSz="989013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498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0" tIns="49519" rIns="99040" bIns="49519" numCol="1" anchor="t" anchorCtr="0" compatLnSpc="1">
            <a:prstTxWarp prst="textNoShape">
              <a:avLst/>
            </a:prstTxWarp>
          </a:bodyPr>
          <a:lstStyle>
            <a:lvl1pPr algn="r" defTabSz="989013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60925"/>
            <a:ext cx="5676900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0" tIns="49519" rIns="99040" bIns="495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4988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0" tIns="49519" rIns="99040" bIns="49519" numCol="1" anchor="b" anchorCtr="0" compatLnSpc="1">
            <a:prstTxWarp prst="textNoShape">
              <a:avLst/>
            </a:prstTxWarp>
          </a:bodyPr>
          <a:lstStyle>
            <a:lvl1pPr algn="l" defTabSz="989013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0263"/>
            <a:ext cx="3074988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0" tIns="49519" rIns="99040" bIns="49519" numCol="1" anchor="b" anchorCtr="0" compatLnSpc="1">
            <a:prstTxWarp prst="textNoShape">
              <a:avLst/>
            </a:prstTxWarp>
          </a:bodyPr>
          <a:lstStyle>
            <a:lvl1pPr algn="r" defTabSz="989013">
              <a:defRPr sz="1400">
                <a:latin typeface="Arial" charset="0"/>
              </a:defRPr>
            </a:lvl1pPr>
          </a:lstStyle>
          <a:p>
            <a:pPr>
              <a:defRPr/>
            </a:pPr>
            <a:fld id="{82BA107F-6F80-47C1-95E5-A8F8A6DE3C4C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40132895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puzzle_0910_pp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0525" y="682625"/>
            <a:ext cx="2979738" cy="327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1" descr="FCG_Finnish_Consulting_Group_var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613" y="6091238"/>
            <a:ext cx="2655887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301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5613" y="5146675"/>
            <a:ext cx="8239125" cy="492125"/>
          </a:xfrm>
        </p:spPr>
        <p:txBody>
          <a:bodyPr/>
          <a:lstStyle>
            <a:lvl1pPr marL="0" indent="0" algn="ctr">
              <a:buFontTx/>
              <a:buNone/>
              <a:defRPr sz="1800" smtClean="0"/>
            </a:lvl1pPr>
          </a:lstStyle>
          <a:p>
            <a:r>
              <a:rPr lang="en-US" smtClean="0"/>
              <a:t>Click to edit Master subtitle style</a:t>
            </a:r>
            <a:endParaRPr lang="fi-FI" dirty="0" smtClean="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5612" y="4557713"/>
            <a:ext cx="8239125" cy="509587"/>
          </a:xfrm>
        </p:spPr>
        <p:txBody>
          <a:bodyPr/>
          <a:lstStyle>
            <a:lvl1pPr>
              <a:defRPr smtClean="0"/>
            </a:lvl1pPr>
          </a:lstStyle>
          <a:p>
            <a:r>
              <a:rPr lang="en-US" smtClean="0"/>
              <a:t>Click to edit Master title style</a:t>
            </a:r>
            <a:endParaRPr lang="fi-FI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 sz="800">
                <a:solidFill>
                  <a:srgbClr val="ADAEAF"/>
                </a:solidFill>
              </a:defRPr>
            </a:lvl1pPr>
          </a:lstStyle>
          <a:p>
            <a:pPr>
              <a:defRPr/>
            </a:pPr>
            <a:r>
              <a:rPr lang="fi-FI" dirty="0" smtClean="0"/>
              <a:t> </a:t>
            </a:r>
            <a:fld id="{2A1E1B4A-B8D0-4DF1-B52E-69A69A973325}" type="datetime1">
              <a:rPr lang="fi-FI" smtClean="0"/>
              <a:pPr>
                <a:defRPr/>
              </a:pPr>
              <a:t>13.6.2013</a:t>
            </a:fld>
            <a:r>
              <a:rPr lang="fi-FI" dirty="0" smtClean="0"/>
              <a:t>  Page </a:t>
            </a:r>
            <a:fld id="{3D206CF9-7B0B-46BE-A7F8-A3E4506BB46E}" type="slidenum">
              <a:rPr lang="fi-FI" smtClean="0"/>
              <a:pPr>
                <a:defRPr/>
              </a:pPr>
              <a:t>‹#›</a:t>
            </a:fld>
            <a:endParaRPr lang="fi-FI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702400" y="147600"/>
            <a:ext cx="3178800" cy="4752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 noProof="0" dirty="0" smtClean="0"/>
              <a:t>Insert Firstname Lastname via &gt;Insert &gt;Header &amp; Footer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xmlns="" val="2786029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 smtClean="0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i-FI" noProof="0" dirty="0" smtClean="0"/>
              <a:t>Muokkaa tekstin perustyylejä napsauttamalla</a:t>
            </a:r>
          </a:p>
          <a:p>
            <a:pPr lvl="1"/>
            <a:r>
              <a:rPr lang="fi-FI" noProof="0" dirty="0" smtClean="0"/>
              <a:t>toinen taso</a:t>
            </a:r>
          </a:p>
          <a:p>
            <a:pPr lvl="2"/>
            <a:r>
              <a:rPr lang="fi-FI" noProof="0" dirty="0" smtClean="0"/>
              <a:t>kolmas taso</a:t>
            </a:r>
          </a:p>
          <a:p>
            <a:pPr lvl="3"/>
            <a:r>
              <a:rPr lang="fi-FI" noProof="0" dirty="0" smtClean="0"/>
              <a:t>neljäs taso</a:t>
            </a:r>
          </a:p>
          <a:p>
            <a:pPr lvl="4"/>
            <a:r>
              <a:rPr lang="fi-FI" noProof="0" dirty="0" smtClean="0"/>
              <a:t>viides taso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 </a:t>
            </a:r>
            <a:fld id="{BCC369D7-AD67-4007-8CD9-AD74EEED516B}" type="datetime1">
              <a:rPr lang="fi-FI" sz="800"/>
              <a:pPr/>
              <a:t>13.6.2013</a:t>
            </a:fld>
            <a:r>
              <a:rPr lang="fi-FI" sz="800" dirty="0"/>
              <a:t>  Page </a:t>
            </a:r>
            <a:fld id="{5DD9209F-FA31-42D0-9C51-079867EBFC81}" type="slidenum">
              <a:rPr lang="fi-FI" sz="800"/>
              <a:pPr/>
              <a:t>‹#›</a:t>
            </a:fld>
            <a:endParaRPr lang="fi-FI" sz="800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702400" y="147600"/>
            <a:ext cx="3178800" cy="4752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 noProof="0" dirty="0" smtClean="0"/>
              <a:t>Insert Firstname Lastname via &gt;Insert &gt;Header &amp; Footer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xmlns="" val="2121965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 smtClean="0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293813"/>
            <a:ext cx="4038600" cy="427672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 dirty="0" smtClean="0"/>
              <a:t>Muokkaa tekstin perustyylejä napsauttamalla</a:t>
            </a:r>
          </a:p>
          <a:p>
            <a:pPr lvl="1"/>
            <a:r>
              <a:rPr lang="fi-FI" noProof="0" dirty="0" smtClean="0"/>
              <a:t>toinen taso</a:t>
            </a:r>
          </a:p>
          <a:p>
            <a:pPr lvl="2"/>
            <a:r>
              <a:rPr lang="fi-FI" noProof="0" dirty="0" smtClean="0"/>
              <a:t>kolmas taso</a:t>
            </a:r>
          </a:p>
          <a:p>
            <a:pPr lvl="3"/>
            <a:r>
              <a:rPr lang="fi-FI" noProof="0" dirty="0" smtClean="0"/>
              <a:t>neljäs taso</a:t>
            </a:r>
          </a:p>
          <a:p>
            <a:pPr lvl="4"/>
            <a:r>
              <a:rPr lang="fi-FI" noProof="0" dirty="0" smtClean="0"/>
              <a:t>viides taso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293813"/>
            <a:ext cx="4038600" cy="427672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 dirty="0" smtClean="0"/>
              <a:t>Muokkaa tekstin perustyylejä napsauttamalla</a:t>
            </a:r>
          </a:p>
          <a:p>
            <a:pPr lvl="1"/>
            <a:r>
              <a:rPr lang="fi-FI" noProof="0" dirty="0" smtClean="0"/>
              <a:t>toinen taso</a:t>
            </a:r>
          </a:p>
          <a:p>
            <a:pPr lvl="2"/>
            <a:r>
              <a:rPr lang="fi-FI" noProof="0" dirty="0" smtClean="0"/>
              <a:t>kolmas taso</a:t>
            </a:r>
          </a:p>
          <a:p>
            <a:pPr lvl="3"/>
            <a:r>
              <a:rPr lang="fi-FI" noProof="0" dirty="0" smtClean="0"/>
              <a:t>neljäs taso</a:t>
            </a:r>
          </a:p>
          <a:p>
            <a:pPr lvl="4"/>
            <a:r>
              <a:rPr lang="fi-FI" noProof="0" dirty="0" smtClean="0"/>
              <a:t>viides taso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i-FI"/>
              <a:t> </a:t>
            </a:r>
            <a:fld id="{BCC369D7-AD67-4007-8CD9-AD74EEED516B}" type="datetime1">
              <a:rPr lang="fi-FI" sz="800"/>
              <a:pPr/>
              <a:t>13.6.2013</a:t>
            </a:fld>
            <a:r>
              <a:rPr lang="fi-FI" sz="800"/>
              <a:t>  Page </a:t>
            </a:r>
            <a:fld id="{A0C3BF9A-0CA7-4480-B906-DA1F9F412E82}" type="slidenum">
              <a:rPr lang="fi-FI" sz="800"/>
              <a:pPr/>
              <a:t>‹#›</a:t>
            </a:fld>
            <a:endParaRPr lang="fi-FI" sz="80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702400" y="147600"/>
            <a:ext cx="3178800" cy="4752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 noProof="0" dirty="0" smtClean="0"/>
              <a:t>Insert Firstname Lastname via &gt;Insert &gt;Header &amp; Footer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xmlns="" val="1359015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 smtClean="0"/>
              <a:t>Muokkaa perustyyl. napsautt.</a:t>
            </a:r>
            <a:endParaRPr lang="fi-FI" dirty="0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i-FI"/>
              <a:t> </a:t>
            </a:r>
            <a:fld id="{BCC369D7-AD67-4007-8CD9-AD74EEED516B}" type="datetime1">
              <a:rPr lang="fi-FI" sz="800"/>
              <a:pPr/>
              <a:t>13.6.2013</a:t>
            </a:fld>
            <a:r>
              <a:rPr lang="fi-FI" sz="800"/>
              <a:t>  Page </a:t>
            </a:r>
            <a:fld id="{54992FB8-7E72-4A98-B630-A47E8B13A455}" type="slidenum">
              <a:rPr lang="fi-FI" sz="800"/>
              <a:pPr/>
              <a:t>‹#›</a:t>
            </a:fld>
            <a:endParaRPr lang="fi-FI" sz="80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702400" y="147600"/>
            <a:ext cx="3178800" cy="4752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 noProof="0" dirty="0" smtClean="0"/>
              <a:t>Insert Firstname Lastname via &gt;Insert &gt;Header &amp; Footer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xmlns="" val="1973333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i-FI"/>
              <a:t> </a:t>
            </a:r>
            <a:fld id="{BCC369D7-AD67-4007-8CD9-AD74EEED516B}" type="datetime1">
              <a:rPr lang="fi-FI" sz="800"/>
              <a:pPr/>
              <a:t>13.6.2013</a:t>
            </a:fld>
            <a:r>
              <a:rPr lang="fi-FI" sz="800"/>
              <a:t>  Page </a:t>
            </a:r>
            <a:fld id="{F5D34F43-AC36-4399-81A8-6B0807CBA859}" type="slidenum">
              <a:rPr lang="fi-FI" sz="800"/>
              <a:pPr/>
              <a:t>‹#›</a:t>
            </a:fld>
            <a:endParaRPr lang="fi-FI" sz="800"/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702400" y="147600"/>
            <a:ext cx="3178800" cy="4752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 noProof="0" dirty="0" smtClean="0"/>
              <a:t>Insert Firstname Lastname via &gt;Insert &gt;Header &amp; Footer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xmlns="" val="12354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702400" y="147600"/>
            <a:ext cx="3178800" cy="4752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 noProof="0" dirty="0" smtClean="0"/>
              <a:t>Insert Firstname Lastname via &gt;Insert &gt;Header &amp; Footer</a:t>
            </a:r>
            <a:endParaRPr lang="fi-FI" noProof="0" dirty="0"/>
          </a:p>
        </p:txBody>
      </p:sp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3813"/>
            <a:ext cx="822960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noProof="0" dirty="0" smtClean="0"/>
              <a:t>Muokkaa tekstin perustyylejä napsauttamalla</a:t>
            </a:r>
          </a:p>
          <a:p>
            <a:pPr lvl="1"/>
            <a:r>
              <a:rPr lang="fi-FI" noProof="0" dirty="0" smtClean="0"/>
              <a:t>toinen taso</a:t>
            </a:r>
          </a:p>
          <a:p>
            <a:pPr lvl="2"/>
            <a:r>
              <a:rPr lang="fi-FI" noProof="0" dirty="0" smtClean="0"/>
              <a:t>kolmas taso</a:t>
            </a:r>
          </a:p>
          <a:p>
            <a:pPr lvl="3"/>
            <a:r>
              <a:rPr lang="fi-FI" noProof="0" dirty="0" smtClean="0"/>
              <a:t>neljäs taso</a:t>
            </a:r>
          </a:p>
          <a:p>
            <a:pPr lvl="4"/>
            <a:r>
              <a:rPr lang="fi-FI" noProof="0" dirty="0" smtClean="0"/>
              <a:t>viides taso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60388"/>
            <a:ext cx="8229600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1" compatLnSpc="1">
            <a:prstTxWarp prst="textNoShape">
              <a:avLst/>
            </a:prstTxWarp>
          </a:bodyPr>
          <a:lstStyle/>
          <a:p>
            <a:pPr lvl="0"/>
            <a:r>
              <a:rPr lang="fi-FI" noProof="0" dirty="0" smtClean="0"/>
              <a:t>Muokkaa perustyyl. napsautt.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707063" y="6491288"/>
            <a:ext cx="3179762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DAEAF"/>
                </a:solidFill>
              </a:defRPr>
            </a:lvl1pPr>
          </a:lstStyle>
          <a:p>
            <a:r>
              <a:rPr lang="fi-FI" dirty="0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dirty="0" smtClean="0"/>
              <a:t>  Page </a:t>
            </a:r>
            <a:fld id="{EB7EC751-C128-4BC6-B06C-92EC109D3C79}" type="slidenum">
              <a:rPr lang="fi-FI" sz="800" smtClean="0"/>
              <a:pPr/>
              <a:t>‹#›</a:t>
            </a:fld>
            <a:endParaRPr lang="fi-FI" sz="800" dirty="0"/>
          </a:p>
        </p:txBody>
      </p:sp>
      <p:pic>
        <p:nvPicPr>
          <p:cNvPr id="2057" name="Picture 9" descr="FCG_Finnish_Consulting_Group_vari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613" y="6091238"/>
            <a:ext cx="2655887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1" r:id="rId3"/>
    <p:sldLayoutId id="2147483713" r:id="rId4"/>
    <p:sldLayoutId id="2147483714" r:id="rId5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Verdana" pitchFamily="34" charset="0"/>
        </a:defRPr>
      </a:lvl9pPr>
    </p:titleStyle>
    <p:bodyStyle>
      <a:lvl1pPr marL="238125" indent="-238125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95300" indent="-255588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2pPr>
      <a:lvl3pPr marL="752475" indent="-255588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990600" indent="-236538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4pPr>
      <a:lvl5pPr marL="1162050" indent="-142875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5pPr>
      <a:lvl6pPr marL="1619250" indent="-142875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6pPr>
      <a:lvl7pPr marL="2076450" indent="-142875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7pPr>
      <a:lvl8pPr marL="2533650" indent="-142875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8pPr>
      <a:lvl9pPr marL="2990850" indent="-142875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Kari Kamppi</a:t>
            </a:r>
          </a:p>
          <a:p>
            <a:r>
              <a:rPr lang="en-GB" dirty="0" smtClean="0"/>
              <a:t>FCG </a:t>
            </a:r>
            <a:r>
              <a:rPr lang="en-GB" dirty="0" err="1" smtClean="0"/>
              <a:t>Suunnittelu</a:t>
            </a:r>
            <a:r>
              <a:rPr lang="en-GB" dirty="0" smtClean="0"/>
              <a:t> </a:t>
            </a:r>
            <a:r>
              <a:rPr lang="en-GB" dirty="0" err="1" smtClean="0"/>
              <a:t>ja</a:t>
            </a:r>
            <a:r>
              <a:rPr lang="en-GB" dirty="0" smtClean="0"/>
              <a:t> </a:t>
            </a:r>
            <a:r>
              <a:rPr lang="en-GB" dirty="0" err="1" smtClean="0"/>
              <a:t>tekniikka</a:t>
            </a:r>
            <a:r>
              <a:rPr lang="en-GB" dirty="0" smtClean="0"/>
              <a:t> </a:t>
            </a:r>
            <a:r>
              <a:rPr lang="en-GB" dirty="0" err="1" smtClean="0"/>
              <a:t>Oy</a:t>
            </a:r>
            <a:endParaRPr lang="en-GB" dirty="0" smtClean="0"/>
          </a:p>
          <a:p>
            <a:r>
              <a:rPr lang="en-GB" dirty="0" smtClean="0"/>
              <a:t>13.6.2013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Somerojoen lasku-uoman ennallistamisen </a:t>
            </a:r>
            <a:r>
              <a:rPr lang="fi-FI" dirty="0" smtClean="0"/>
              <a:t>(jokisuun kosteikon rakentamisen) esiselvitys</a:t>
            </a:r>
            <a:br>
              <a:rPr lang="fi-FI" dirty="0" smtClean="0"/>
            </a:b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i-FI" smtClean="0"/>
              <a:t> </a:t>
            </a:r>
            <a:fld id="{2A1E1B4A-B8D0-4DF1-B52E-69A69A973325}" type="datetime1">
              <a:rPr lang="fi-FI" smtClean="0"/>
              <a:pPr>
                <a:defRPr/>
              </a:pPr>
              <a:t>13.6.2013</a:t>
            </a:fld>
            <a:r>
              <a:rPr lang="fi-FI" smtClean="0"/>
              <a:t>  Page </a:t>
            </a:r>
            <a:fld id="{3D206CF9-7B0B-46BE-A7F8-A3E4506BB46E}" type="slidenum">
              <a:rPr lang="fi-FI" smtClean="0"/>
              <a:pPr>
                <a:defRPr/>
              </a:pPr>
              <a:t>1</a:t>
            </a:fld>
            <a:endParaRPr lang="fi-FI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Esityksen sisältö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i-FI" dirty="0" smtClean="0"/>
              <a:t>Esiselvityksen tavoitteet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 smtClean="0"/>
              <a:t>Järven tila ja sen kehitys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 smtClean="0"/>
              <a:t>Somerojoen veden laatu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 smtClean="0"/>
              <a:t>Järveen tuleva fosfori- ja typpikuormitus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 smtClean="0"/>
              <a:t>Kustannukset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 smtClean="0"/>
              <a:t>Miten tehokas kosteikko olisi veden puhdistajana?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 smtClean="0"/>
              <a:t>Miten kosteikko vaikuttaisi järven veden laatuun?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 smtClean="0"/>
              <a:t>Kosteikon hyödyt ja haitat asukkaille</a:t>
            </a: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 smtClean="0"/>
              <a:t>Yhteensä 15 diaa.</a:t>
            </a:r>
          </a:p>
          <a:p>
            <a:endParaRPr lang="fi-FI" dirty="0" smtClean="0"/>
          </a:p>
          <a:p>
            <a:endParaRPr lang="fi-FI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i-FI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smtClean="0"/>
              <a:t>  Page </a:t>
            </a:r>
            <a:fld id="{5DD9209F-FA31-42D0-9C51-079867EBFC81}" type="slidenum">
              <a:rPr lang="fi-FI" sz="800" smtClean="0"/>
              <a:pPr/>
              <a:t>2</a:t>
            </a:fld>
            <a:endParaRPr lang="fi-FI" sz="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Esiselvityksen tavoitteet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/>
              <a:t>F</a:t>
            </a:r>
            <a:r>
              <a:rPr lang="fi-FI" dirty="0" smtClean="0"/>
              <a:t>osfori- ja typpikuormituksen selvitys.</a:t>
            </a:r>
          </a:p>
          <a:p>
            <a:pPr lvl="0"/>
            <a:endParaRPr lang="fi-FI" dirty="0" smtClean="0"/>
          </a:p>
          <a:p>
            <a:pPr lvl="0"/>
            <a:r>
              <a:rPr lang="fi-FI" dirty="0"/>
              <a:t>K</a:t>
            </a:r>
            <a:r>
              <a:rPr lang="fi-FI" dirty="0" smtClean="0"/>
              <a:t>osteikon toteuttamisen vaihtoehdot.</a:t>
            </a:r>
          </a:p>
          <a:p>
            <a:pPr lvl="0"/>
            <a:endParaRPr lang="fi-FI" dirty="0" smtClean="0"/>
          </a:p>
          <a:p>
            <a:pPr lvl="0"/>
            <a:r>
              <a:rPr lang="fi-FI" dirty="0" smtClean="0"/>
              <a:t>Kustannusarviot </a:t>
            </a:r>
            <a:r>
              <a:rPr lang="fi-FI" dirty="0"/>
              <a:t>ja </a:t>
            </a:r>
            <a:r>
              <a:rPr lang="fi-FI" dirty="0" smtClean="0"/>
              <a:t>aikataulut.</a:t>
            </a:r>
          </a:p>
          <a:p>
            <a:pPr lvl="0"/>
            <a:endParaRPr lang="fi-FI" dirty="0"/>
          </a:p>
          <a:p>
            <a:pPr lvl="0"/>
            <a:r>
              <a:rPr lang="fi-FI" dirty="0" smtClean="0"/>
              <a:t>Arvio kosteikon rakentamisen vaikutuksista järvelle.</a:t>
            </a:r>
          </a:p>
          <a:p>
            <a:pPr lvl="0"/>
            <a:endParaRPr lang="fi-FI" dirty="0"/>
          </a:p>
          <a:p>
            <a:pPr lvl="0"/>
            <a:r>
              <a:rPr lang="fi-FI" dirty="0" smtClean="0"/>
              <a:t>Hyödyt ja haitat.</a:t>
            </a:r>
            <a:endParaRPr lang="fi-FI" dirty="0"/>
          </a:p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i-FI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smtClean="0"/>
              <a:t>  Page </a:t>
            </a:r>
            <a:fld id="{5DD9209F-FA31-42D0-9C51-079867EBFC81}" type="slidenum">
              <a:rPr lang="fi-FI" sz="800" smtClean="0"/>
              <a:pPr/>
              <a:t>3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xmlns="" val="389514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9878"/>
            <a:ext cx="2847315" cy="419877"/>
          </a:xfrm>
        </p:spPr>
        <p:txBody>
          <a:bodyPr/>
          <a:lstStyle/>
          <a:p>
            <a:pPr algn="l"/>
            <a:r>
              <a:rPr lang="fi-FI" dirty="0" smtClean="0"/>
              <a:t>Kartta                          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i-FI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smtClean="0"/>
              <a:t>  Page </a:t>
            </a:r>
            <a:fld id="{5DD9209F-FA31-42D0-9C51-079867EBFC81}" type="slidenum">
              <a:rPr lang="fi-FI" sz="800" smtClean="0"/>
              <a:pPr/>
              <a:t>4</a:t>
            </a:fld>
            <a:endParaRPr lang="fi-FI" sz="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5466" y="-2666"/>
            <a:ext cx="4340514" cy="6860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05936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Järven tila ja sen kehitys 1964-2013 (1)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Ei ole havaittu leväkukintoja tai kalakuolemia.</a:t>
            </a:r>
          </a:p>
          <a:p>
            <a:endParaRPr lang="fi-FI" dirty="0" smtClean="0"/>
          </a:p>
          <a:p>
            <a:r>
              <a:rPr lang="fi-FI" b="1" dirty="0" smtClean="0"/>
              <a:t>Happitilanne</a:t>
            </a:r>
            <a:r>
              <a:rPr lang="fi-FI" dirty="0" smtClean="0"/>
              <a:t> on ollut lähellä pintaa aina hyvä. Syvemmällä vesimassassa happipitoisuus on toisinaan ollut alentunut. Lähellä pohjaa on ajoittain ollut hapetonta tai lähes hapetonta vettä.</a:t>
            </a:r>
          </a:p>
          <a:p>
            <a:endParaRPr lang="fi-FI" dirty="0" smtClean="0"/>
          </a:p>
          <a:p>
            <a:r>
              <a:rPr lang="fi-FI" b="1" dirty="0" smtClean="0"/>
              <a:t>Fosforipitoisuus</a:t>
            </a:r>
            <a:r>
              <a:rPr lang="fi-FI" dirty="0" smtClean="0"/>
              <a:t> (40-55 µg/l) on rehevän järven tasoa.</a:t>
            </a:r>
          </a:p>
          <a:p>
            <a:endParaRPr lang="fi-FI" dirty="0" smtClean="0"/>
          </a:p>
          <a:p>
            <a:r>
              <a:rPr lang="fi-FI" b="1" dirty="0" err="1" smtClean="0"/>
              <a:t>Klorofylli-a:n</a:t>
            </a:r>
            <a:r>
              <a:rPr lang="fi-FI" dirty="0" smtClean="0"/>
              <a:t> pitoisuus (15-35 µg/l): rehevä tai erittäin rehevä</a:t>
            </a:r>
          </a:p>
          <a:p>
            <a:endParaRPr lang="fi-FI" dirty="0" smtClean="0"/>
          </a:p>
          <a:p>
            <a:r>
              <a:rPr lang="fi-FI" b="1" dirty="0" smtClean="0"/>
              <a:t>Typpipitoisuus</a:t>
            </a:r>
            <a:r>
              <a:rPr lang="fi-FI" dirty="0" smtClean="0"/>
              <a:t> (500-800 </a:t>
            </a:r>
            <a:r>
              <a:rPr lang="fi-FI" dirty="0"/>
              <a:t>µg/l</a:t>
            </a:r>
            <a:r>
              <a:rPr lang="fi-FI" dirty="0" smtClean="0"/>
              <a:t>): lievästi rehevä tai rehevä.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i-FI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smtClean="0"/>
              <a:t>  Page </a:t>
            </a:r>
            <a:fld id="{5DD9209F-FA31-42D0-9C51-079867EBFC81}" type="slidenum">
              <a:rPr lang="fi-FI" sz="800" smtClean="0"/>
              <a:pPr/>
              <a:t>5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xmlns="" val="3426828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Järven tila ja sen kehitys 1964-2013 </a:t>
            </a:r>
            <a:r>
              <a:rPr lang="fi-FI" dirty="0" smtClean="0"/>
              <a:t>(2)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dirty="0" smtClean="0"/>
              <a:t>Väriluku</a:t>
            </a:r>
            <a:r>
              <a:rPr lang="fi-FI" dirty="0" smtClean="0"/>
              <a:t> (50-100) ja kemiallinen hapenkulutus </a:t>
            </a:r>
            <a:r>
              <a:rPr lang="fi-FI" dirty="0" err="1" smtClean="0"/>
              <a:t>KHTMn</a:t>
            </a:r>
            <a:r>
              <a:rPr lang="fi-FI" dirty="0" smtClean="0"/>
              <a:t> (9-12 mg/l) keskitasoa tai hieman sitä suurempi.</a:t>
            </a:r>
          </a:p>
          <a:p>
            <a:endParaRPr lang="fi-FI" dirty="0"/>
          </a:p>
          <a:p>
            <a:r>
              <a:rPr lang="fi-FI" b="1" dirty="0" smtClean="0"/>
              <a:t>Sameus</a:t>
            </a:r>
            <a:r>
              <a:rPr lang="fi-FI" dirty="0" smtClean="0"/>
              <a:t> avovesiaikana pintakerroksessa (1 m) 2-7 FNU, joka vastaa hyvää virkistyskäyttöluokkaa.</a:t>
            </a:r>
          </a:p>
          <a:p>
            <a:pPr marL="0" indent="0">
              <a:buNone/>
            </a:pPr>
            <a:endParaRPr lang="fi-FI" dirty="0" smtClean="0"/>
          </a:p>
          <a:p>
            <a:r>
              <a:rPr lang="fi-FI" b="1" dirty="0"/>
              <a:t>E</a:t>
            </a:r>
            <a:r>
              <a:rPr lang="fi-FI" b="1" dirty="0" smtClean="0"/>
              <a:t>kologisesta tila </a:t>
            </a:r>
            <a:r>
              <a:rPr lang="fi-FI" dirty="0" smtClean="0"/>
              <a:t>(ympäristöhallinto): tyydyttävä.</a:t>
            </a:r>
          </a:p>
          <a:p>
            <a:endParaRPr lang="fi-FI" dirty="0"/>
          </a:p>
          <a:p>
            <a:r>
              <a:rPr lang="fi-FI" b="1" dirty="0" smtClean="0"/>
              <a:t>Ei selviä muutoksia veden laadussa </a:t>
            </a:r>
            <a:r>
              <a:rPr lang="fi-FI" dirty="0" smtClean="0"/>
              <a:t>viimeisimmän 40-50 vuoden aikana.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i-FI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smtClean="0"/>
              <a:t>  Page </a:t>
            </a:r>
            <a:fld id="{5DD9209F-FA31-42D0-9C51-079867EBFC81}" type="slidenum">
              <a:rPr lang="fi-FI" sz="800" smtClean="0"/>
              <a:pPr/>
              <a:t>6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xmlns="" val="296286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123"/>
            <a:ext cx="8229600" cy="461727"/>
          </a:xfrm>
        </p:spPr>
        <p:txBody>
          <a:bodyPr/>
          <a:lstStyle/>
          <a:p>
            <a:r>
              <a:rPr lang="fi-FI" dirty="0" smtClean="0"/>
              <a:t>Somerojoen veden laatu 1969-2009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2919"/>
            <a:ext cx="8229600" cy="4737620"/>
          </a:xfrm>
        </p:spPr>
        <p:txBody>
          <a:bodyPr/>
          <a:lstStyle/>
          <a:p>
            <a:r>
              <a:rPr lang="fi-FI" b="1" dirty="0" smtClean="0"/>
              <a:t>Vesimuodostumaluokituksessa</a:t>
            </a:r>
            <a:r>
              <a:rPr lang="fi-FI" dirty="0" smtClean="0"/>
              <a:t> (ympäristöhallinto) </a:t>
            </a:r>
            <a:r>
              <a:rPr lang="fi-FI" dirty="0"/>
              <a:t>Somerojoki kuuluu luokkaan keskisuuret savimaiden joet. </a:t>
            </a:r>
            <a:endParaRPr lang="fi-FI" dirty="0" smtClean="0"/>
          </a:p>
          <a:p>
            <a:endParaRPr lang="fi-FI" dirty="0"/>
          </a:p>
          <a:p>
            <a:r>
              <a:rPr lang="fi-FI" b="1" dirty="0"/>
              <a:t>E</a:t>
            </a:r>
            <a:r>
              <a:rPr lang="fi-FI" b="1" dirty="0" smtClean="0"/>
              <a:t>kologinen luokitus </a:t>
            </a:r>
            <a:r>
              <a:rPr lang="fi-FI" dirty="0"/>
              <a:t>(ympäristöhallinto</a:t>
            </a:r>
            <a:r>
              <a:rPr lang="fi-FI" dirty="0" smtClean="0"/>
              <a:t>): hyvä.</a:t>
            </a:r>
          </a:p>
          <a:p>
            <a:endParaRPr lang="fi-FI" dirty="0" smtClean="0"/>
          </a:p>
          <a:p>
            <a:r>
              <a:rPr lang="fi-FI" b="1" dirty="0" smtClean="0"/>
              <a:t>Tavoite </a:t>
            </a:r>
            <a:r>
              <a:rPr lang="fi-FI" dirty="0"/>
              <a:t>v</a:t>
            </a:r>
            <a:r>
              <a:rPr lang="fi-FI" dirty="0" smtClean="0"/>
              <a:t>esienhoidon </a:t>
            </a:r>
            <a:r>
              <a:rPr lang="fi-FI" dirty="0"/>
              <a:t>vuoteen 2015 </a:t>
            </a:r>
            <a:r>
              <a:rPr lang="fi-FI" dirty="0" smtClean="0"/>
              <a:t>ulottuvassa toimenpideohjelmassa (ympäristöhallinto): nykyisen </a:t>
            </a:r>
            <a:r>
              <a:rPr lang="fi-FI" dirty="0"/>
              <a:t>tilan </a:t>
            </a:r>
            <a:r>
              <a:rPr lang="fi-FI" dirty="0" smtClean="0"/>
              <a:t>säilyttäminen.</a:t>
            </a:r>
          </a:p>
          <a:p>
            <a:endParaRPr lang="fi-FI" dirty="0"/>
          </a:p>
          <a:p>
            <a:r>
              <a:rPr lang="fi-FI" b="1" dirty="0"/>
              <a:t>V</a:t>
            </a:r>
            <a:r>
              <a:rPr lang="fi-FI" b="1" dirty="0" smtClean="0"/>
              <a:t>edenlaatutietoja</a:t>
            </a:r>
            <a:r>
              <a:rPr lang="fi-FI" dirty="0" smtClean="0"/>
              <a:t> on ajalta 1969-2009.</a:t>
            </a:r>
          </a:p>
          <a:p>
            <a:endParaRPr lang="fi-FI" dirty="0" smtClean="0"/>
          </a:p>
          <a:p>
            <a:r>
              <a:rPr lang="fi-FI" b="1" dirty="0"/>
              <a:t>Pitoisuudet ovat tavallisia </a:t>
            </a:r>
            <a:r>
              <a:rPr lang="fi-FI" dirty="0"/>
              <a:t>Etelä-Suomen pienille jokivesistöille, joiden valuma-alueella on kohtalaisesti peltoja. </a:t>
            </a:r>
            <a:endParaRPr lang="fi-FI" dirty="0" smtClean="0"/>
          </a:p>
          <a:p>
            <a:endParaRPr lang="fi-FI" dirty="0" smtClean="0"/>
          </a:p>
          <a:p>
            <a:r>
              <a:rPr lang="fi-FI" b="1" dirty="0" smtClean="0"/>
              <a:t>Ei selkeitä muutossuuntia </a:t>
            </a:r>
            <a:r>
              <a:rPr lang="fi-FI" dirty="0" smtClean="0"/>
              <a:t>veden laadussa.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i-FI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smtClean="0"/>
              <a:t>  Page </a:t>
            </a:r>
            <a:fld id="{5DD9209F-FA31-42D0-9C51-079867EBFC81}" type="slidenum">
              <a:rPr lang="fi-FI" sz="800" smtClean="0"/>
              <a:pPr/>
              <a:t>7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xmlns="" val="2735309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497" y="226337"/>
            <a:ext cx="8709434" cy="389299"/>
          </a:xfrm>
        </p:spPr>
        <p:txBody>
          <a:bodyPr/>
          <a:lstStyle/>
          <a:p>
            <a:r>
              <a:rPr lang="fi-FI" dirty="0" smtClean="0"/>
              <a:t>Järveen tuleva ulkoinen fosfori- ja typpikuormitus (1)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8599"/>
            <a:ext cx="8229600" cy="4791940"/>
          </a:xfrm>
        </p:spPr>
        <p:txBody>
          <a:bodyPr/>
          <a:lstStyle/>
          <a:p>
            <a:r>
              <a:rPr lang="fi-FI" dirty="0" smtClean="0"/>
              <a:t>Fosforikuormitus: noin 5,1 tonnia/vuosi</a:t>
            </a:r>
          </a:p>
          <a:p>
            <a:r>
              <a:rPr lang="fi-FI" dirty="0" smtClean="0"/>
              <a:t>Typpikuormitus:   noin 77 tonnia/vuosi</a:t>
            </a:r>
          </a:p>
          <a:p>
            <a:pPr marL="0" indent="0">
              <a:buNone/>
            </a:pPr>
            <a:endParaRPr lang="fi-FI" dirty="0" smtClean="0"/>
          </a:p>
          <a:p>
            <a:r>
              <a:rPr lang="fi-FI" dirty="0" smtClean="0"/>
              <a:t>Mistä lähteistä kuormitus tulee?</a:t>
            </a:r>
          </a:p>
          <a:p>
            <a:pPr lvl="2"/>
            <a:r>
              <a:rPr lang="fi-FI" sz="2000" b="1" dirty="0" smtClean="0"/>
              <a:t>Peltomaat</a:t>
            </a:r>
            <a:r>
              <a:rPr lang="fi-FI" sz="2000" dirty="0" smtClean="0"/>
              <a:t>: </a:t>
            </a:r>
            <a:endParaRPr lang="fi-FI" sz="2000" dirty="0"/>
          </a:p>
          <a:p>
            <a:pPr marL="496887" lvl="2" indent="0">
              <a:buNone/>
            </a:pPr>
            <a:r>
              <a:rPr lang="fi-FI" sz="2000" dirty="0"/>
              <a:t> </a:t>
            </a:r>
            <a:r>
              <a:rPr lang="fi-FI" sz="2000" dirty="0" smtClean="0"/>
              <a:t>         fosforista 4/5 (80 %)</a:t>
            </a:r>
          </a:p>
          <a:p>
            <a:pPr marL="496887" lvl="2" indent="0">
              <a:buNone/>
            </a:pPr>
            <a:r>
              <a:rPr lang="fi-FI" sz="2000" dirty="0"/>
              <a:t> </a:t>
            </a:r>
            <a:r>
              <a:rPr lang="fi-FI" sz="2000" dirty="0" smtClean="0"/>
              <a:t>         typestä vajaa 2/3 (n. 60 %)</a:t>
            </a:r>
          </a:p>
          <a:p>
            <a:pPr lvl="2"/>
            <a:r>
              <a:rPr lang="fi-FI" sz="2000" b="1" dirty="0" smtClean="0"/>
              <a:t>Muut maa-alueet (mm. metsät</a:t>
            </a:r>
            <a:r>
              <a:rPr lang="fi-FI" sz="2000" b="1" dirty="0"/>
              <a:t> </a:t>
            </a:r>
            <a:r>
              <a:rPr lang="fi-FI" sz="2000" b="1" dirty="0" smtClean="0"/>
              <a:t>ja suot)</a:t>
            </a:r>
            <a:r>
              <a:rPr lang="fi-FI" sz="2000" dirty="0" smtClean="0"/>
              <a:t>: </a:t>
            </a:r>
          </a:p>
          <a:p>
            <a:pPr marL="496887" lvl="2" indent="0">
              <a:buNone/>
            </a:pPr>
            <a:r>
              <a:rPr lang="fi-FI" sz="2000" dirty="0"/>
              <a:t> </a:t>
            </a:r>
            <a:r>
              <a:rPr lang="fi-FI" sz="2000" dirty="0" smtClean="0"/>
              <a:t>         fosforista 1/8 (13 %)</a:t>
            </a:r>
          </a:p>
          <a:p>
            <a:pPr marL="496887" lvl="2" indent="0">
              <a:buNone/>
            </a:pPr>
            <a:r>
              <a:rPr lang="fi-FI" sz="2000" dirty="0"/>
              <a:t> </a:t>
            </a:r>
            <a:r>
              <a:rPr lang="fi-FI" sz="2000" dirty="0" smtClean="0"/>
              <a:t>         typestä vajaa 1/3 (n. 30 %)</a:t>
            </a:r>
          </a:p>
          <a:p>
            <a:pPr lvl="2"/>
            <a:r>
              <a:rPr lang="fi-FI" sz="2000" b="1" dirty="0" smtClean="0"/>
              <a:t>Haja-asutus (jätevedet)</a:t>
            </a:r>
            <a:r>
              <a:rPr lang="fi-FI" sz="2000" dirty="0" smtClean="0"/>
              <a:t>: </a:t>
            </a:r>
            <a:endParaRPr lang="fi-FI" sz="2000" dirty="0"/>
          </a:p>
          <a:p>
            <a:pPr marL="496887" lvl="2" indent="0">
              <a:buNone/>
            </a:pPr>
            <a:r>
              <a:rPr lang="fi-FI" sz="2000" dirty="0" smtClean="0"/>
              <a:t>          fosforista runsas 1/20 (6 %)</a:t>
            </a:r>
          </a:p>
          <a:p>
            <a:pPr marL="496887" lvl="2" indent="0">
              <a:buNone/>
            </a:pPr>
            <a:r>
              <a:rPr lang="fi-FI" sz="2000" dirty="0"/>
              <a:t> </a:t>
            </a:r>
            <a:r>
              <a:rPr lang="fi-FI" sz="2000" dirty="0" smtClean="0"/>
              <a:t>         typestä 1/50 (2 %)</a:t>
            </a:r>
          </a:p>
          <a:p>
            <a:pPr lvl="2"/>
            <a:r>
              <a:rPr lang="fi-FI" sz="2000" b="1" dirty="0" smtClean="0"/>
              <a:t>Laskeumana ilmasta suoraan järveen</a:t>
            </a:r>
            <a:r>
              <a:rPr lang="fi-FI" sz="2000" dirty="0" smtClean="0"/>
              <a:t>: </a:t>
            </a:r>
          </a:p>
          <a:p>
            <a:pPr marL="496887" lvl="2" indent="0">
              <a:buNone/>
            </a:pPr>
            <a:r>
              <a:rPr lang="fi-FI" sz="2000" dirty="0"/>
              <a:t> </a:t>
            </a:r>
            <a:r>
              <a:rPr lang="fi-FI" sz="2000" dirty="0" smtClean="0"/>
              <a:t>         fosforista 1/50 (2 </a:t>
            </a:r>
            <a:r>
              <a:rPr lang="fi-FI" sz="2000" dirty="0"/>
              <a:t>%), typestä </a:t>
            </a:r>
            <a:r>
              <a:rPr lang="fi-FI" sz="2000" dirty="0" smtClean="0"/>
              <a:t>1/14 (7 %)</a:t>
            </a:r>
            <a:endParaRPr lang="fi-FI" sz="2000" dirty="0"/>
          </a:p>
          <a:p>
            <a:pPr lvl="2"/>
            <a:endParaRPr lang="fi-FI" sz="2000" dirty="0" smtClean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i-FI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smtClean="0"/>
              <a:t>  Page </a:t>
            </a:r>
            <a:fld id="{5DD9209F-FA31-42D0-9C51-079867EBFC81}" type="slidenum">
              <a:rPr lang="fi-FI" sz="800" smtClean="0"/>
              <a:pPr/>
              <a:t>8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xmlns="" val="1384238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016" y="560388"/>
            <a:ext cx="8772808" cy="608012"/>
          </a:xfrm>
        </p:spPr>
        <p:txBody>
          <a:bodyPr/>
          <a:lstStyle/>
          <a:p>
            <a:r>
              <a:rPr lang="fi-FI" dirty="0"/>
              <a:t>Järveen tuleva ulkoinen fosfori- ja typpikuormitus </a:t>
            </a:r>
            <a:r>
              <a:rPr lang="fi-FI" dirty="0" smtClean="0"/>
              <a:t>(2)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dirty="0" smtClean="0"/>
              <a:t>Somerojoen</a:t>
            </a:r>
            <a:r>
              <a:rPr lang="fi-FI" dirty="0" smtClean="0"/>
              <a:t> osuus järven ulkoisesta kuormituksesta</a:t>
            </a:r>
          </a:p>
          <a:p>
            <a:pPr lvl="2"/>
            <a:r>
              <a:rPr lang="fi-FI" sz="2000" dirty="0" smtClean="0"/>
              <a:t>Fosforista noin 2/3 (69 %)</a:t>
            </a:r>
          </a:p>
          <a:p>
            <a:pPr lvl="2"/>
            <a:r>
              <a:rPr lang="fi-FI" sz="2000" dirty="0" smtClean="0"/>
              <a:t>Typestä noin 2/3 (65 %)</a:t>
            </a:r>
          </a:p>
          <a:p>
            <a:pPr lvl="2"/>
            <a:endParaRPr lang="fi-FI" sz="2000" dirty="0" smtClean="0"/>
          </a:p>
          <a:p>
            <a:r>
              <a:rPr lang="fi-FI" b="1" dirty="0" smtClean="0"/>
              <a:t>Somerojoen</a:t>
            </a:r>
            <a:r>
              <a:rPr lang="fi-FI" dirty="0" smtClean="0"/>
              <a:t> valuma-alueen pinta-alan osuus on noin 85 % järven koko valuma-alueen pinta-alasta.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i-FI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smtClean="0"/>
              <a:t>  Page </a:t>
            </a:r>
            <a:fld id="{5DD9209F-FA31-42D0-9C51-079867EBFC81}" type="slidenum">
              <a:rPr lang="fi-FI" sz="800" smtClean="0"/>
              <a:pPr/>
              <a:t>9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xmlns="" val="2358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307" y="99589"/>
            <a:ext cx="8229600" cy="280657"/>
          </a:xfrm>
        </p:spPr>
        <p:txBody>
          <a:bodyPr/>
          <a:lstStyle/>
          <a:p>
            <a:r>
              <a:rPr lang="fi-FI" dirty="0" smtClean="0"/>
              <a:t>Kosteikkoalue joen suulla (suunnitelma)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i-FI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smtClean="0"/>
              <a:t>  Page </a:t>
            </a:r>
            <a:fld id="{5DD9209F-FA31-42D0-9C51-079867EBFC81}" type="slidenum">
              <a:rPr lang="fi-FI" sz="800" smtClean="0"/>
              <a:pPr/>
              <a:t>10</a:t>
            </a:fld>
            <a:endParaRPr lang="fi-FI" sz="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49544" y="-707486"/>
            <a:ext cx="5791913" cy="794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9741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Kustannukset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Kosteikon penkereiden rakentamisen kustannusarvio: </a:t>
            </a:r>
          </a:p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 </a:t>
            </a:r>
            <a:r>
              <a:rPr lang="fi-FI" b="1" dirty="0" smtClean="0"/>
              <a:t>125 000 - 250 000 €</a:t>
            </a:r>
            <a:r>
              <a:rPr lang="fi-FI" dirty="0" smtClean="0"/>
              <a:t>.</a:t>
            </a:r>
          </a:p>
          <a:p>
            <a:endParaRPr lang="fi-FI" dirty="0" smtClean="0"/>
          </a:p>
          <a:p>
            <a:r>
              <a:rPr lang="fi-FI" dirty="0" smtClean="0"/>
              <a:t>Hintahaarukan alapäässä rakennusmassat saadaan itse kohteesta tai hyvin läheltä sitä. </a:t>
            </a:r>
          </a:p>
          <a:p>
            <a:endParaRPr lang="fi-FI" dirty="0"/>
          </a:p>
          <a:p>
            <a:r>
              <a:rPr lang="fi-FI" dirty="0" smtClean="0"/>
              <a:t>Haarukan yläpäässä massat tulevat kauempaa (kuitenkin enintään 20 km).</a:t>
            </a:r>
          </a:p>
          <a:p>
            <a:endParaRPr lang="fi-FI" dirty="0"/>
          </a:p>
          <a:p>
            <a:r>
              <a:rPr lang="fi-FI" dirty="0" smtClean="0"/>
              <a:t>Rakennustöiden kesto 2 kk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i-FI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smtClean="0"/>
              <a:t>  Page </a:t>
            </a:r>
            <a:fld id="{5DD9209F-FA31-42D0-9C51-079867EBFC81}" type="slidenum">
              <a:rPr lang="fi-FI" sz="800" smtClean="0"/>
              <a:pPr/>
              <a:t>11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xmlns="" val="377759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Paljonko kosteikko pienentäisi järven ulkoista kuormitusta?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dirty="0" smtClean="0"/>
              <a:t>Fosforikuormitus </a:t>
            </a:r>
            <a:r>
              <a:rPr lang="fi-FI" dirty="0" smtClean="0"/>
              <a:t>pienentyisi 2-5 % (vuosikeskiarvona).</a:t>
            </a:r>
          </a:p>
          <a:p>
            <a:pPr marL="0" indent="0">
              <a:buNone/>
            </a:pPr>
            <a:endParaRPr lang="fi-FI" dirty="0" smtClean="0"/>
          </a:p>
          <a:p>
            <a:r>
              <a:rPr lang="fi-FI" b="1" dirty="0" smtClean="0"/>
              <a:t>Kiintoainekuormitus </a:t>
            </a:r>
            <a:r>
              <a:rPr lang="fi-FI" dirty="0"/>
              <a:t>pienentyisi </a:t>
            </a:r>
            <a:r>
              <a:rPr lang="fi-FI" dirty="0" smtClean="0"/>
              <a:t>5-20 </a:t>
            </a:r>
            <a:r>
              <a:rPr lang="fi-FI" dirty="0"/>
              <a:t>% (vuosikeskiarvona</a:t>
            </a:r>
            <a:r>
              <a:rPr lang="fi-FI" dirty="0" smtClean="0"/>
              <a:t>).</a:t>
            </a:r>
          </a:p>
          <a:p>
            <a:endParaRPr lang="fi-FI" dirty="0"/>
          </a:p>
          <a:p>
            <a:r>
              <a:rPr lang="fi-FI" b="1" dirty="0" smtClean="0"/>
              <a:t>Typpikuormitus</a:t>
            </a:r>
            <a:r>
              <a:rPr lang="fi-FI" dirty="0" smtClean="0"/>
              <a:t> ei todennäköisesti pienentyisi mainittavasti.</a:t>
            </a:r>
          </a:p>
          <a:p>
            <a:endParaRPr lang="fi-FI" dirty="0"/>
          </a:p>
          <a:p>
            <a:r>
              <a:rPr lang="fi-FI" b="1" dirty="0" smtClean="0"/>
              <a:t>Miksi kosteikon vaikutus olisi näin pieni?</a:t>
            </a:r>
          </a:p>
          <a:p>
            <a:pPr marL="954087" lvl="2" indent="-457200">
              <a:buFont typeface="+mj-lt"/>
              <a:buAutoNum type="arabicPeriod"/>
            </a:pPr>
            <a:r>
              <a:rPr lang="fi-FI" sz="2000" dirty="0" smtClean="0"/>
              <a:t>Kosteikon pinta-alan suhde joen valuma-alueen pinta-alaan on erittäin pieni (n. 0,06 %).</a:t>
            </a:r>
          </a:p>
          <a:p>
            <a:pPr marL="954087" lvl="2" indent="-457200">
              <a:buFont typeface="+mj-lt"/>
              <a:buAutoNum type="arabicPeriod"/>
            </a:pPr>
            <a:r>
              <a:rPr lang="fi-FI" sz="2000" dirty="0" smtClean="0"/>
              <a:t>Jokiveden fosfori-, typpi- ja kiintoainepitoisuudet ovat melko pieniä.</a:t>
            </a:r>
            <a:endParaRPr lang="fi-FI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i-FI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smtClean="0"/>
              <a:t>  Page </a:t>
            </a:r>
            <a:fld id="{5DD9209F-FA31-42D0-9C51-079867EBFC81}" type="slidenum">
              <a:rPr lang="fi-FI" sz="800" smtClean="0"/>
              <a:pPr/>
              <a:t>12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xmlns="" val="228450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Miten kosteikolla avulla saavutettava kuormituksen pienentyminen vaikuttaisi järven veden laatuun? 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Järviveden fosforipitoisuus pienentyisi noin 1 µg/l (nykytaso on 40-55 µg/l). Vaikutus olisi erittäin pieni.</a:t>
            </a:r>
          </a:p>
          <a:p>
            <a:pPr marL="0" indent="0">
              <a:buNone/>
            </a:pPr>
            <a:endParaRPr lang="fi-FI" dirty="0" smtClean="0"/>
          </a:p>
          <a:p>
            <a:r>
              <a:rPr lang="fi-FI" dirty="0" smtClean="0"/>
              <a:t>Vaikutus veden sameuteen olisi koko järven mittakaavassa vähäinen.</a:t>
            </a:r>
          </a:p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i-FI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smtClean="0"/>
              <a:t>  Page </a:t>
            </a:r>
            <a:fld id="{5DD9209F-FA31-42D0-9C51-079867EBFC81}" type="slidenum">
              <a:rPr lang="fi-FI" sz="800" smtClean="0"/>
              <a:pPr/>
              <a:t>13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xmlns="" val="215037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Hyödyt ja haitat asukkaille (1)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b="1" dirty="0" smtClean="0"/>
              <a:t>Rakentamisen aikana:</a:t>
            </a:r>
          </a:p>
          <a:p>
            <a:pPr marL="496887" lvl="2" indent="0">
              <a:buNone/>
            </a:pPr>
            <a:r>
              <a:rPr lang="fi-FI" sz="2000" b="1" dirty="0" smtClean="0"/>
              <a:t>Haitat: </a:t>
            </a:r>
            <a:r>
              <a:rPr lang="fi-FI" sz="2000" dirty="0" smtClean="0"/>
              <a:t>rakentaminen aiheuttaa veden väliaikaista samentumista.</a:t>
            </a:r>
          </a:p>
          <a:p>
            <a:pPr lvl="2"/>
            <a:endParaRPr lang="fi-FI" sz="2000" dirty="0"/>
          </a:p>
          <a:p>
            <a:pPr marL="0" indent="0">
              <a:buNone/>
            </a:pPr>
            <a:r>
              <a:rPr lang="fi-FI" b="1" dirty="0" smtClean="0"/>
              <a:t>Kun kosteikko on valmis:</a:t>
            </a:r>
          </a:p>
          <a:p>
            <a:pPr marL="496887" lvl="2" indent="0">
              <a:buNone/>
            </a:pPr>
            <a:r>
              <a:rPr lang="fi-FI" sz="2000" b="1" dirty="0" smtClean="0"/>
              <a:t>Hyödyt: </a:t>
            </a:r>
            <a:endParaRPr lang="fi-FI" sz="2000" dirty="0" smtClean="0"/>
          </a:p>
          <a:p>
            <a:pPr lvl="4"/>
            <a:r>
              <a:rPr lang="fi-FI" sz="2000" dirty="0"/>
              <a:t>F</a:t>
            </a:r>
            <a:r>
              <a:rPr lang="fi-FI" sz="2000" dirty="0" smtClean="0"/>
              <a:t>osfori- ja kiintoainekuormitus vähenee (mutta vain vähän).</a:t>
            </a:r>
          </a:p>
          <a:p>
            <a:pPr lvl="4"/>
            <a:r>
              <a:rPr lang="fi-FI" sz="2000" dirty="0" smtClean="0"/>
              <a:t>Kiintoaineen kulkeutuminen syvänteeseen vähentyy hieman.</a:t>
            </a:r>
          </a:p>
          <a:p>
            <a:pPr lvl="4"/>
            <a:r>
              <a:rPr lang="fi-FI" sz="2000" dirty="0" smtClean="0"/>
              <a:t>Järven </a:t>
            </a:r>
            <a:r>
              <a:rPr lang="fi-FI" sz="2000" dirty="0"/>
              <a:t>pohjoisosassa </a:t>
            </a:r>
            <a:r>
              <a:rPr lang="fi-FI" sz="2000" dirty="0" err="1"/>
              <a:t>Uotilansaaren</a:t>
            </a:r>
            <a:r>
              <a:rPr lang="fi-FI" sz="2000" dirty="0"/>
              <a:t> itäpuolella sameus voi pienentyä hieman, koska joesta tuleva virtaus </a:t>
            </a:r>
            <a:r>
              <a:rPr lang="fi-FI" sz="2000" dirty="0" smtClean="0"/>
              <a:t>ohjautuu penkereen vaikutuksesta </a:t>
            </a:r>
            <a:r>
              <a:rPr lang="fi-FI" sz="2000" dirty="0"/>
              <a:t>saaren länsipuolelta. </a:t>
            </a:r>
            <a:endParaRPr lang="fi-FI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i-FI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smtClean="0"/>
              <a:t>  Page </a:t>
            </a:r>
            <a:fld id="{5DD9209F-FA31-42D0-9C51-079867EBFC81}" type="slidenum">
              <a:rPr lang="fi-FI" sz="800" smtClean="0"/>
              <a:pPr/>
              <a:t>14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xmlns="" val="366719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Hyödyt ja haitat asukkaille </a:t>
            </a:r>
            <a:r>
              <a:rPr lang="fi-FI" dirty="0" smtClean="0"/>
              <a:t>(2)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17463">
              <a:buNone/>
            </a:pPr>
            <a:r>
              <a:rPr lang="fi-FI" b="1" dirty="0"/>
              <a:t>Kun kosteikko on valmis</a:t>
            </a:r>
            <a:r>
              <a:rPr lang="fi-FI" b="1" dirty="0" smtClean="0"/>
              <a:t>:</a:t>
            </a:r>
          </a:p>
          <a:p>
            <a:pPr marL="496887" lvl="2" indent="0">
              <a:buNone/>
            </a:pPr>
            <a:r>
              <a:rPr lang="fi-FI" sz="2000" b="1" dirty="0" smtClean="0"/>
              <a:t>Haitat</a:t>
            </a:r>
            <a:r>
              <a:rPr lang="fi-FI" sz="2000" b="1" dirty="0"/>
              <a:t>: </a:t>
            </a:r>
          </a:p>
          <a:p>
            <a:pPr lvl="5"/>
            <a:r>
              <a:rPr lang="fi-FI" sz="2000" dirty="0" err="1"/>
              <a:t>Uotilansaaren</a:t>
            </a:r>
            <a:r>
              <a:rPr lang="fi-FI" sz="2000" dirty="0"/>
              <a:t> </a:t>
            </a:r>
            <a:r>
              <a:rPr lang="fi-FI" sz="2000" dirty="0" smtClean="0"/>
              <a:t>länsipuolisella alueella (kosteikkoalue) </a:t>
            </a:r>
            <a:r>
              <a:rPr lang="fi-FI" sz="2000" dirty="0"/>
              <a:t>vesikasvisto voi </a:t>
            </a:r>
            <a:r>
              <a:rPr lang="fi-FI" sz="2000" dirty="0" smtClean="0"/>
              <a:t>runsastua, koska joen virtaus ohjataan alueelle. </a:t>
            </a:r>
            <a:r>
              <a:rPr lang="fi-FI" sz="2000" dirty="0"/>
              <a:t>Samalla alueella vesi voi </a:t>
            </a:r>
            <a:r>
              <a:rPr lang="fi-FI" sz="2000" dirty="0" smtClean="0"/>
              <a:t>samentua</a:t>
            </a:r>
            <a:r>
              <a:rPr lang="fi-FI" sz="2000" dirty="0"/>
              <a:t>, koska jokivesi on sameampaa kuin järvivesi. </a:t>
            </a:r>
          </a:p>
          <a:p>
            <a:pPr lvl="5"/>
            <a:r>
              <a:rPr lang="fi-FI" sz="2000" dirty="0"/>
              <a:t>Penger muuttaa jossakin määrin järven pohjoispään lahden </a:t>
            </a:r>
            <a:r>
              <a:rPr lang="fi-FI" sz="2000" dirty="0" smtClean="0"/>
              <a:t>ulkonäköä.</a:t>
            </a:r>
          </a:p>
          <a:p>
            <a:pPr marL="1476375" lvl="5" indent="0">
              <a:buNone/>
            </a:pPr>
            <a:endParaRPr lang="fi-FI" sz="2000" dirty="0"/>
          </a:p>
          <a:p>
            <a:pPr marL="514350" lvl="2" indent="0">
              <a:buNone/>
            </a:pPr>
            <a:r>
              <a:rPr lang="fi-FI" sz="2000" b="1" dirty="0" smtClean="0"/>
              <a:t>Hyöty ja/tai </a:t>
            </a:r>
            <a:r>
              <a:rPr lang="fi-FI" sz="2000" b="1" dirty="0"/>
              <a:t>haitta: </a:t>
            </a:r>
            <a:r>
              <a:rPr lang="fi-FI" sz="2000" dirty="0" err="1"/>
              <a:t>Uotilansaareen</a:t>
            </a:r>
            <a:r>
              <a:rPr lang="fi-FI" sz="2000" dirty="0"/>
              <a:t> avautuu maayhteys kosteikon penkereen välityksellä.</a:t>
            </a:r>
            <a:endParaRPr lang="fi-FI" sz="2000" dirty="0" smtClean="0"/>
          </a:p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i-FI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smtClean="0"/>
              <a:t>  Page </a:t>
            </a:r>
            <a:fld id="{5DD9209F-FA31-42D0-9C51-079867EBFC81}" type="slidenum">
              <a:rPr lang="fi-FI" sz="800" smtClean="0"/>
              <a:pPr/>
              <a:t>15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xmlns="" val="179893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   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 smtClean="0"/>
              <a:t>				Kiitos!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i-FI" smtClean="0"/>
              <a:t> </a:t>
            </a:r>
            <a:fld id="{BCC369D7-AD67-4007-8CD9-AD74EEED516B}" type="datetime1">
              <a:rPr lang="fi-FI" sz="800" smtClean="0"/>
              <a:pPr/>
              <a:t>13.6.2013</a:t>
            </a:fld>
            <a:r>
              <a:rPr lang="fi-FI" sz="800" smtClean="0"/>
              <a:t>  Page </a:t>
            </a:r>
            <a:fld id="{5DD9209F-FA31-42D0-9C51-079867EBFC81}" type="slidenum">
              <a:rPr lang="fi-FI" sz="800" smtClean="0"/>
              <a:pPr/>
              <a:t>16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xmlns="" val="360952892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FCG">
      <a:dk1>
        <a:srgbClr val="000000"/>
      </a:dk1>
      <a:lt1>
        <a:srgbClr val="FFFFFF"/>
      </a:lt1>
      <a:dk2>
        <a:srgbClr val="005F92"/>
      </a:dk2>
      <a:lt2>
        <a:srgbClr val="E2E2E2"/>
      </a:lt2>
      <a:accent1>
        <a:srgbClr val="4087AD"/>
      </a:accent1>
      <a:accent2>
        <a:srgbClr val="7FAFC8"/>
      </a:accent2>
      <a:accent3>
        <a:srgbClr val="BFD7E4"/>
      </a:accent3>
      <a:accent4>
        <a:srgbClr val="E5EFF4"/>
      </a:accent4>
      <a:accent5>
        <a:srgbClr val="505152"/>
      </a:accent5>
      <a:accent6>
        <a:srgbClr val="898A8B"/>
      </a:accent6>
      <a:hlink>
        <a:srgbClr val="005F92"/>
      </a:hlink>
      <a:folHlink>
        <a:srgbClr val="7FAFC8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151</TotalTime>
  <Words>740</Words>
  <Application>Microsoft Office PowerPoint</Application>
  <PresentationFormat>On-screen Show (4:3)</PresentationFormat>
  <Paragraphs>138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Blank</vt:lpstr>
      <vt:lpstr>Somerojoen lasku-uoman ennallistamisen (jokisuun kosteikon rakentamisen) esiselvitys </vt:lpstr>
      <vt:lpstr>Esityksen sisältö</vt:lpstr>
      <vt:lpstr>Esiselvityksen tavoitteet</vt:lpstr>
      <vt:lpstr>Kartta                          </vt:lpstr>
      <vt:lpstr>Järven tila ja sen kehitys 1964-2013 (1)</vt:lpstr>
      <vt:lpstr>Järven tila ja sen kehitys 1964-2013 (2)</vt:lpstr>
      <vt:lpstr>Somerojoen veden laatu 1969-2009</vt:lpstr>
      <vt:lpstr>Järveen tuleva ulkoinen fosfori- ja typpikuormitus (1)</vt:lpstr>
      <vt:lpstr>Järveen tuleva ulkoinen fosfori- ja typpikuormitus (2)</vt:lpstr>
      <vt:lpstr>Kosteikkoalue joen suulla (suunnitelma)</vt:lpstr>
      <vt:lpstr>Kustannukset</vt:lpstr>
      <vt:lpstr>Paljonko kosteikko pienentäisi järven ulkoista kuormitusta?</vt:lpstr>
      <vt:lpstr>Miten kosteikolla avulla saavutettava kuormituksen pienentyminen vaikuttaisi järven veden laatuun? </vt:lpstr>
      <vt:lpstr>Hyödyt ja haitat asukkaille (1)</vt:lpstr>
      <vt:lpstr>Hyödyt ja haitat asukkaille (2)</vt:lpstr>
      <vt:lpstr>   </vt:lpstr>
    </vt:vector>
  </TitlesOfParts>
  <Company>FCG Finnish Consulting Group Oy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Kamppi Kari</dc:creator>
  <cp:lastModifiedBy>Jussi</cp:lastModifiedBy>
  <cp:revision>24</cp:revision>
  <dcterms:created xsi:type="dcterms:W3CDTF">2013-06-11T08:49:45Z</dcterms:created>
  <dcterms:modified xsi:type="dcterms:W3CDTF">2013-06-13T17:09:59Z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</Properties>
</file>